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1" r:id="rId5"/>
    <p:sldId id="259" r:id="rId6"/>
    <p:sldId id="262" r:id="rId7"/>
    <p:sldId id="263" r:id="rId8"/>
    <p:sldId id="264" r:id="rId9"/>
    <p:sldId id="265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D4340DD9-8AF4-4582-8358-58AF8BE0CDA0}" type="datetimeFigureOut">
              <a:rPr lang="en-US" smtClean="0"/>
              <a:t>2/4/2013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AF3E492F-7164-41EB-A632-9AFC2308BB8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306 section 4</a:t>
            </a:r>
            <a:br>
              <a:rPr lang="en-US" dirty="0" smtClean="0"/>
            </a:br>
            <a:r>
              <a:rPr lang="en-US" dirty="0" smtClean="0"/>
              <a:t>week  4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What is text?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73842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Today’s class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Review </a:t>
            </a:r>
            <a:r>
              <a:rPr lang="en-US" dirty="0" err="1" smtClean="0"/>
              <a:t>Xu</a:t>
            </a:r>
            <a:r>
              <a:rPr lang="en-US" dirty="0" smtClean="0"/>
              <a:t> Bing text</a:t>
            </a:r>
          </a:p>
          <a:p>
            <a:r>
              <a:rPr lang="en-US" dirty="0" smtClean="0"/>
              <a:t>Text sets</a:t>
            </a:r>
          </a:p>
          <a:p>
            <a:r>
              <a:rPr lang="en-US" dirty="0"/>
              <a:t>Wednesday’s </a:t>
            </a:r>
            <a:r>
              <a:rPr lang="en-US" dirty="0" smtClean="0"/>
              <a:t>class</a:t>
            </a:r>
            <a:endParaRPr lang="en-US" dirty="0"/>
          </a:p>
          <a:p>
            <a:r>
              <a:rPr lang="en-US" dirty="0" smtClean="0"/>
              <a:t>Clinical Experience Assignment </a:t>
            </a:r>
          </a:p>
          <a:p>
            <a:r>
              <a:rPr lang="en-US" dirty="0" smtClean="0"/>
              <a:t>Choice Assignments</a:t>
            </a:r>
          </a:p>
        </p:txBody>
      </p:sp>
    </p:spTree>
    <p:extLst>
      <p:ext uri="{BB962C8B-B14F-4D97-AF65-F5344CB8AC3E}">
        <p14:creationId xmlns:p14="http://schemas.microsoft.com/office/powerpoint/2010/main" val="41254612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Xu</a:t>
            </a:r>
            <a:r>
              <a:rPr lang="en-US" dirty="0" smtClean="0"/>
              <a:t> Bing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Why?</a:t>
            </a:r>
          </a:p>
          <a:p>
            <a:r>
              <a:rPr lang="en-US" dirty="0" smtClean="0"/>
              <a:t>Connection to content area literacy?</a:t>
            </a:r>
          </a:p>
          <a:p>
            <a:r>
              <a:rPr lang="en-US" dirty="0" smtClean="0"/>
              <a:t>Consider the reflection question: How might the process you went through translate and help you and your students decode other sign systems?</a:t>
            </a:r>
          </a:p>
        </p:txBody>
      </p:sp>
    </p:spTree>
    <p:extLst>
      <p:ext uri="{BB962C8B-B14F-4D97-AF65-F5344CB8AC3E}">
        <p14:creationId xmlns:p14="http://schemas.microsoft.com/office/powerpoint/2010/main" val="29843662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1"/>
          <p:cNvSpPr>
            <a:spLocks noGrp="1" noChangeArrowheads="1"/>
          </p:cNvSpPr>
          <p:nvPr>
            <p:ph type="ctrTitle" idx="4294967295"/>
          </p:nvPr>
        </p:nvSpPr>
        <p:spPr>
          <a:xfrm>
            <a:off x="725805" y="197168"/>
            <a:ext cx="6790849" cy="900113"/>
          </a:xfrm>
        </p:spPr>
        <p:txBody>
          <a:bodyPr lIns="0" tIns="0" rIns="0" bIns="0"/>
          <a:lstStyle/>
          <a:p>
            <a:pPr eaLnBrk="1" hangingPunct="1">
              <a:lnSpc>
                <a:spcPct val="95000"/>
              </a:lnSpc>
              <a:defRPr/>
            </a:pPr>
            <a:r>
              <a:rPr lang="en-US" sz="5000">
                <a:solidFill>
                  <a:srgbClr val="00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Windows and Mirrors</a:t>
            </a:r>
          </a:p>
        </p:txBody>
      </p:sp>
      <p:sp>
        <p:nvSpPr>
          <p:cNvPr id="24579" name="Text Box 4"/>
          <p:cNvSpPr txBox="1">
            <a:spLocks noChangeArrowheads="1"/>
          </p:cNvSpPr>
          <p:nvPr/>
        </p:nvSpPr>
        <p:spPr bwMode="auto">
          <a:xfrm>
            <a:off x="725805" y="1265873"/>
            <a:ext cx="7616667" cy="409342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>
            <a:lvl1pPr marL="342900" indent="-342900">
              <a:defRPr>
                <a:solidFill>
                  <a:schemeClr val="tx1"/>
                </a:solidFill>
                <a:latin typeface="Comic Sans MS" pitchFamily="66" charset="0"/>
              </a:defRPr>
            </a:lvl1pPr>
            <a:lvl2pPr indent="-342900">
              <a:defRPr>
                <a:solidFill>
                  <a:schemeClr val="tx1"/>
                </a:solidFill>
                <a:latin typeface="Comic Sans MS" pitchFamily="66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omic Sans MS" pitchFamily="66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omic Sans MS" pitchFamily="66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omic Sans MS" pitchFamily="66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9pPr>
          </a:lstStyle>
          <a:p>
            <a:pPr lvl="1" eaLnBrk="1" hangingPunct="1">
              <a:lnSpc>
                <a:spcPct val="95000"/>
              </a:lnSpc>
              <a:buClr>
                <a:srgbClr val="000000"/>
              </a:buClr>
              <a:buSzPct val="100000"/>
              <a:buFontTx/>
              <a:buChar char="•"/>
            </a:pPr>
            <a:r>
              <a:rPr lang="en-US" sz="2800">
                <a:solidFill>
                  <a:srgbClr val="000000"/>
                </a:solidFill>
                <a:latin typeface="Arial" charset="0"/>
              </a:rPr>
              <a:t>Readers can read the world around them through texts.</a:t>
            </a:r>
            <a:endParaRPr lang="en-US" sz="2200">
              <a:latin typeface="Times New Roman" pitchFamily="18" charset="0"/>
            </a:endParaRPr>
          </a:p>
          <a:p>
            <a:pPr lvl="1" eaLnBrk="1" hangingPunct="1">
              <a:lnSpc>
                <a:spcPct val="95000"/>
              </a:lnSpc>
              <a:buClr>
                <a:srgbClr val="000000"/>
              </a:buClr>
              <a:buSzPct val="100000"/>
              <a:buFontTx/>
              <a:buChar char="•"/>
            </a:pPr>
            <a:r>
              <a:rPr lang="en-US" sz="2800">
                <a:solidFill>
                  <a:srgbClr val="000000"/>
                </a:solidFill>
                <a:latin typeface="Arial" charset="0"/>
              </a:rPr>
              <a:t>Readers can learn about others and themselves</a:t>
            </a:r>
            <a:endParaRPr lang="en-US" sz="2200">
              <a:latin typeface="Times New Roman" pitchFamily="18" charset="0"/>
            </a:endParaRPr>
          </a:p>
          <a:p>
            <a:pPr lvl="1" eaLnBrk="1" hangingPunct="1">
              <a:lnSpc>
                <a:spcPct val="95000"/>
              </a:lnSpc>
              <a:buClr>
                <a:srgbClr val="000000"/>
              </a:buClr>
              <a:buSzPct val="100000"/>
              <a:buFontTx/>
              <a:buChar char="•"/>
            </a:pPr>
            <a:r>
              <a:rPr lang="en-US" sz="2800">
                <a:solidFill>
                  <a:srgbClr val="000000"/>
                </a:solidFill>
                <a:latin typeface="Arial" charset="0"/>
              </a:rPr>
              <a:t>Texts can be windows into the lives and experiences of others</a:t>
            </a:r>
            <a:endParaRPr lang="en-US" sz="2200">
              <a:latin typeface="Times New Roman" pitchFamily="18" charset="0"/>
            </a:endParaRPr>
          </a:p>
          <a:p>
            <a:pPr lvl="1" eaLnBrk="1" hangingPunct="1">
              <a:lnSpc>
                <a:spcPct val="95000"/>
              </a:lnSpc>
              <a:buClr>
                <a:srgbClr val="000000"/>
              </a:buClr>
              <a:buSzPct val="100000"/>
              <a:buFontTx/>
              <a:buChar char="•"/>
            </a:pPr>
            <a:r>
              <a:rPr lang="en-US" sz="2800">
                <a:solidFill>
                  <a:srgbClr val="000000"/>
                </a:solidFill>
                <a:latin typeface="Arial" charset="0"/>
              </a:rPr>
              <a:t>Texts can be mirrors, reflecting our own lives and experiences. Reading becomes a means of self-affirmation. Readers may seek their mirrors in books.</a:t>
            </a:r>
          </a:p>
        </p:txBody>
      </p:sp>
    </p:spTree>
    <p:extLst>
      <p:ext uri="{BB962C8B-B14F-4D97-AF65-F5344CB8AC3E}">
        <p14:creationId xmlns:p14="http://schemas.microsoft.com/office/powerpoint/2010/main" val="37580005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Text Sets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en-US" dirty="0">
                <a:solidFill>
                  <a:srgbClr val="000000"/>
                </a:solidFill>
              </a:rPr>
              <a:t>Choose a theme or strand for the text set that relates to the theme</a:t>
            </a:r>
            <a:r>
              <a:rPr lang="en-US" dirty="0" smtClean="0">
                <a:solidFill>
                  <a:srgbClr val="000000"/>
                </a:solidFill>
              </a:rPr>
              <a:t>.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endParaRPr lang="en-US" dirty="0" smtClean="0">
              <a:solidFill>
                <a:srgbClr val="000000"/>
              </a:solidFill>
            </a:endParaRP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en-US" dirty="0">
                <a:solidFill>
                  <a:srgbClr val="000000"/>
                </a:solidFill>
              </a:rPr>
              <a:t>What is the purpose of the lesson for the text set?</a:t>
            </a:r>
            <a:endParaRPr lang="en-US" dirty="0"/>
          </a:p>
          <a:p>
            <a:pPr>
              <a:lnSpc>
                <a:spcPct val="120000"/>
              </a:lnSpc>
              <a:spcBef>
                <a:spcPts val="0"/>
              </a:spcBef>
            </a:pPr>
            <a:endParaRPr lang="en-US" dirty="0">
              <a:solidFill>
                <a:srgbClr val="000000"/>
              </a:solidFill>
            </a:endParaRP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en-US" dirty="0">
                <a:solidFill>
                  <a:srgbClr val="000000"/>
                </a:solidFill>
              </a:rPr>
              <a:t>Consider what type of texts would be most appropriate to the purpose of the lesson.</a:t>
            </a:r>
            <a:endParaRPr lang="en-US" dirty="0"/>
          </a:p>
          <a:p>
            <a:pPr>
              <a:lnSpc>
                <a:spcPct val="120000"/>
              </a:lnSpc>
              <a:spcBef>
                <a:spcPts val="0"/>
              </a:spcBef>
            </a:pPr>
            <a:endParaRPr lang="en-US" dirty="0">
              <a:solidFill>
                <a:srgbClr val="000000"/>
              </a:solidFill>
            </a:endParaRP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en-US" dirty="0">
                <a:solidFill>
                  <a:srgbClr val="000000"/>
                </a:solidFill>
              </a:rPr>
              <a:t>Research and gather texts- remember to use other professionals as a resource and to truncate websites.</a:t>
            </a:r>
            <a:endParaRPr lang="en-US" dirty="0"/>
          </a:p>
          <a:p>
            <a:pPr>
              <a:lnSpc>
                <a:spcPct val="120000"/>
              </a:lnSpc>
              <a:spcBef>
                <a:spcPts val="0"/>
              </a:spcBef>
            </a:pPr>
            <a:endParaRPr lang="en-US" dirty="0">
              <a:solidFill>
                <a:srgbClr val="000000"/>
              </a:solidFill>
            </a:endParaRP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en-US" dirty="0">
                <a:solidFill>
                  <a:srgbClr val="000000"/>
                </a:solidFill>
              </a:rPr>
              <a:t>Remember that texts can be defined broadly</a:t>
            </a:r>
            <a:r>
              <a:rPr lang="en-US" dirty="0" smtClean="0">
                <a:solidFill>
                  <a:srgbClr val="000000"/>
                </a:solidFill>
              </a:rPr>
              <a:t>.</a:t>
            </a:r>
          </a:p>
          <a:p>
            <a:pPr>
              <a:lnSpc>
                <a:spcPct val="80000"/>
              </a:lnSpc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05014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Continuing to think about text…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During Wednesday’s class:</a:t>
            </a:r>
          </a:p>
          <a:p>
            <a:pPr lvl="1"/>
            <a:r>
              <a:rPr lang="en-US" dirty="0" smtClean="0"/>
              <a:t>Meet in your assigned group</a:t>
            </a:r>
          </a:p>
          <a:p>
            <a:pPr lvl="1"/>
            <a:r>
              <a:rPr lang="en-US" dirty="0" smtClean="0"/>
              <a:t>Discuss and come up with criteria to evaluate your non-print text</a:t>
            </a:r>
          </a:p>
          <a:p>
            <a:pPr lvl="1"/>
            <a:r>
              <a:rPr lang="en-US" dirty="0" smtClean="0"/>
              <a:t>Upload your list to the course </a:t>
            </a:r>
            <a:r>
              <a:rPr lang="en-US" dirty="0" smtClean="0"/>
              <a:t>wiki</a:t>
            </a:r>
          </a:p>
          <a:p>
            <a:pPr lvl="2"/>
            <a:r>
              <a:rPr lang="en-US" dirty="0" smtClean="0"/>
              <a:t>Assignments, online tasks, then non-print evaluations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19237703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Clinical Experience Assignment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See course wiki for specifics</a:t>
            </a:r>
          </a:p>
          <a:p>
            <a:pPr lvl="1"/>
            <a:r>
              <a:rPr lang="en-US" dirty="0" smtClean="0"/>
              <a:t>Can begin now with observations at Metcalf</a:t>
            </a:r>
          </a:p>
          <a:p>
            <a:pPr lvl="1"/>
            <a:r>
              <a:rPr lang="en-US" dirty="0" smtClean="0"/>
              <a:t>Final project, reflection portfolio is due April 24th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43848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Choice Assignments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will chose two from the list on the wiki</a:t>
            </a:r>
          </a:p>
          <a:p>
            <a:pPr lvl="1"/>
            <a:r>
              <a:rPr lang="en-US" dirty="0" smtClean="0"/>
              <a:t>Due dates are:</a:t>
            </a:r>
          </a:p>
          <a:p>
            <a:pPr lvl="2"/>
            <a:r>
              <a:rPr lang="en-US" dirty="0" smtClean="0"/>
              <a:t>Choice Project #1 March 8</a:t>
            </a:r>
          </a:p>
          <a:p>
            <a:pPr lvl="2"/>
            <a:r>
              <a:rPr lang="en-US" dirty="0" smtClean="0"/>
              <a:t>Choice Project #2 April 12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474819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Next week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Read </a:t>
            </a:r>
            <a:r>
              <a:rPr lang="en-US" dirty="0" err="1" smtClean="0"/>
              <a:t>Ch</a:t>
            </a:r>
            <a:r>
              <a:rPr lang="en-US" dirty="0" smtClean="0"/>
              <a:t> 2, RTL</a:t>
            </a:r>
          </a:p>
          <a:p>
            <a:r>
              <a:rPr lang="en-US" dirty="0" smtClean="0"/>
              <a:t>Discussion of Strategies </a:t>
            </a:r>
            <a:r>
              <a:rPr lang="en-US" smtClean="0"/>
              <a:t>Portfolio Assignment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517300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45</TotalTime>
  <Words>289</Words>
  <Application>Microsoft Office PowerPoint</Application>
  <PresentationFormat>On-screen Show (4:3)</PresentationFormat>
  <Paragraphs>45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Austin</vt:lpstr>
      <vt:lpstr>306 section 4 week  4</vt:lpstr>
      <vt:lpstr>Today’s class</vt:lpstr>
      <vt:lpstr>Xu Bing </vt:lpstr>
      <vt:lpstr>Windows and Mirrors</vt:lpstr>
      <vt:lpstr>Text Sets </vt:lpstr>
      <vt:lpstr>Continuing to think about text…</vt:lpstr>
      <vt:lpstr>Clinical Experience Assignment</vt:lpstr>
      <vt:lpstr>Choice Assignments</vt:lpstr>
      <vt:lpstr>Next week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306 section 4 week  4</dc:title>
  <dc:creator>netsetup</dc:creator>
  <cp:lastModifiedBy>netsetup</cp:lastModifiedBy>
  <cp:revision>4</cp:revision>
  <dcterms:created xsi:type="dcterms:W3CDTF">2013-02-04T15:07:55Z</dcterms:created>
  <dcterms:modified xsi:type="dcterms:W3CDTF">2013-02-04T19:28:30Z</dcterms:modified>
</cp:coreProperties>
</file>

<file path=docProps/thumbnail.jpeg>
</file>